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DF6120-F1F0-4C60-9FE9-39AC71A9C79D}" type="datetimeFigureOut">
              <a:rPr lang="en-US" smtClean="0"/>
              <a:pPr/>
              <a:t>6/19/2018</a:t>
            </a:fld>
            <a:endParaRPr lang="en-US" sz="1600" dirty="0"/>
          </a:p>
        </p:txBody>
      </p:sp>
      <p:sp>
        <p:nvSpPr>
          <p:cNvPr id="17" name="Footer Placeholder 16"/>
          <p:cNvSpPr>
            <a:spLocks noGrp="1"/>
          </p:cNvSpPr>
          <p:nvPr>
            <p:ph type="ftr" sz="quarter" idx="11"/>
          </p:nvPr>
        </p:nvSpPr>
        <p:spPr/>
        <p:txBody>
          <a:bodyPr/>
          <a:lstStyle/>
          <a:p>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A7C8D44-3667-46F6-9772-CC52308E2A7F}" type="slidenum">
              <a:rPr kumimoji="0" lang="en-US" smtClean="0"/>
              <a:pPr/>
              <a:t>‹#›</a:t>
            </a:fld>
            <a:endParaRPr kumimoji="0"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DF6120-F1F0-4C60-9FE9-39AC71A9C79D}" type="datetimeFigureOut">
              <a:rPr lang="en-US" smtClean="0"/>
              <a:pPr/>
              <a:t>6/19/2018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A7C8D44-3667-46F6-9772-CC52308E2A7F}"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DF6120-F1F0-4C60-9FE9-39AC71A9C79D}" type="datetimeFigureOut">
              <a:rPr lang="en-US" smtClean="0"/>
              <a:pPr/>
              <a:t>6/19/2018</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A7C8D44-3667-46F6-9772-CC52308E2A7F}"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DF6120-F1F0-4C60-9FE9-39AC71A9C79D}" type="datetimeFigureOut">
              <a:rPr lang="en-US" smtClean="0"/>
              <a:pPr/>
              <a:t>6/19/2018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DF6120-F1F0-4C60-9FE9-39AC71A9C79D}" type="datetimeFigureOut">
              <a:rPr lang="en-US" smtClean="0"/>
              <a:pPr/>
              <a:t>6/19/2018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DF6120-F1F0-4C60-9FE9-39AC71A9C79D}" type="datetimeFigureOut">
              <a:rPr lang="en-US" smtClean="0"/>
              <a:pPr/>
              <a:t>6/19/2018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F6120-F1F0-4C60-9FE9-39AC71A9C79D}" type="datetimeFigureOut">
              <a:rPr lang="en-US" smtClean="0"/>
              <a:pPr/>
              <a:t>6/19/2018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EA7C8D44-3667-46F6-9772-CC52308E2A7F}"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6/19/2018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EA7C8D44-3667-46F6-9772-CC52308E2A7F}"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DF6120-F1F0-4C60-9FE9-39AC71A9C79D}" type="datetimeFigureOut">
              <a:rPr lang="en-US" smtClean="0"/>
              <a:pPr/>
              <a:t>6/19/2018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fld id="{EA7C8D44-3667-46F6-9772-CC52308E2A7F}" type="slidenum">
              <a:rPr kumimoji="0" lang="en-US" smtClean="0"/>
              <a:pPr/>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0"/>
            <a:duotone>
              <a:schemeClr val="bg2">
                <a:shade val="45000"/>
                <a:satMod val="135000"/>
              </a:schemeClr>
              <a:prstClr val="white"/>
            </a:duotone>
            <a:lum/>
          </a:blip>
          <a:srcRect/>
          <a:tile tx="0" ty="0" sx="100000" sy="100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DF6120-F1F0-4C60-9FE9-39AC71A9C79D}" type="datetimeFigureOut">
              <a:rPr lang="en-US" smtClean="0"/>
              <a:pPr/>
              <a:t>6/19/2018</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clark@conshohockensa.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normAutofit/>
          </a:bodyPr>
          <a:lstStyle/>
          <a:p>
            <a:pPr algn="ctr">
              <a:buNone/>
            </a:pPr>
            <a:r>
              <a:rPr lang="en-US" dirty="0" smtClean="0"/>
              <a:t>June 20, 2018</a:t>
            </a:r>
            <a:endParaRPr lang="en-US" dirty="0"/>
          </a:p>
        </p:txBody>
      </p:sp>
      <p:sp>
        <p:nvSpPr>
          <p:cNvPr id="2" name="Title 1"/>
          <p:cNvSpPr>
            <a:spLocks noGrp="1"/>
          </p:cNvSpPr>
          <p:nvPr>
            <p:ph type="ctrTitle"/>
          </p:nvPr>
        </p:nvSpPr>
        <p:spPr>
          <a:xfrm>
            <a:off x="457200" y="1066800"/>
            <a:ext cx="8229600" cy="1828800"/>
          </a:xfrm>
        </p:spPr>
        <p:txBody>
          <a:bodyPr>
            <a:normAutofit fontScale="90000"/>
          </a:bodyPr>
          <a:lstStyle/>
          <a:p>
            <a:pPr algn="ctr"/>
            <a:r>
              <a:rPr lang="en-US" dirty="0" smtClean="0"/>
              <a:t>Non-Residential </a:t>
            </a:r>
            <a:r>
              <a:rPr lang="en-US" dirty="0" smtClean="0"/>
              <a:t>Customer</a:t>
            </a:r>
            <a:br>
              <a:rPr lang="en-US" dirty="0" smtClean="0"/>
            </a:br>
            <a:r>
              <a:rPr lang="en-US" dirty="0" smtClean="0"/>
              <a:t>Non- Residential - Capacity Evaluation</a:t>
            </a:r>
            <a:br>
              <a:rPr lang="en-US" dirty="0" smtClean="0"/>
            </a:br>
            <a:r>
              <a:rPr lang="en-US" dirty="0" smtClean="0"/>
              <a:t>Borough </a:t>
            </a:r>
            <a:r>
              <a:rPr lang="en-US" dirty="0" smtClean="0"/>
              <a:t>of Conshohocken Authority Customer Informational Meeting</a:t>
            </a:r>
            <a:endParaRPr lang="en-US" dirty="0"/>
          </a:p>
        </p:txBody>
      </p:sp>
      <p:pic>
        <p:nvPicPr>
          <p:cNvPr id="23554" name="Picture 2" descr="Borough of Conshohocken Authority"/>
          <p:cNvPicPr>
            <a:picLocks noChangeAspect="1" noChangeArrowheads="1"/>
          </p:cNvPicPr>
          <p:nvPr/>
        </p:nvPicPr>
        <p:blipFill>
          <a:blip r:embed="rId2" cstate="print"/>
          <a:srcRect/>
          <a:stretch>
            <a:fillRect/>
          </a:stretch>
        </p:blipFill>
        <p:spPr bwMode="auto">
          <a:xfrm>
            <a:off x="914400" y="4114800"/>
            <a:ext cx="7191374" cy="960060"/>
          </a:xfrm>
          <a:prstGeom prst="rect">
            <a:avLst/>
          </a:prstGeom>
          <a:noFill/>
        </p:spPr>
      </p:pic>
      <p:sp>
        <p:nvSpPr>
          <p:cNvPr id="6" name="TextBox 5"/>
          <p:cNvSpPr txBox="1"/>
          <p:nvPr/>
        </p:nvSpPr>
        <p:spPr>
          <a:xfrm>
            <a:off x="3429000" y="5410200"/>
            <a:ext cx="2541978" cy="923330"/>
          </a:xfrm>
          <a:prstGeom prst="rect">
            <a:avLst/>
          </a:prstGeom>
          <a:noFill/>
        </p:spPr>
        <p:txBody>
          <a:bodyPr wrap="none" rtlCol="0">
            <a:spAutoFit/>
          </a:bodyPr>
          <a:lstStyle/>
          <a:p>
            <a:r>
              <a:rPr lang="en-US" dirty="0" smtClean="0"/>
              <a:t>601 East Elm Street</a:t>
            </a:r>
          </a:p>
          <a:p>
            <a:r>
              <a:rPr lang="en-US" dirty="0" smtClean="0"/>
              <a:t>Conshohocken, PA 19428</a:t>
            </a:r>
          </a:p>
          <a:p>
            <a:r>
              <a:rPr lang="en-US" dirty="0" smtClean="0"/>
              <a:t>Ph: 610.828.0979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Impacts to existing customers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How Will This Affect My Quarterly Sewer Rental Bill?</a:t>
            </a:r>
          </a:p>
          <a:p>
            <a:pPr lvl="1"/>
            <a:r>
              <a:rPr lang="en-US" dirty="0" smtClean="0"/>
              <a:t>There are two components to the quarterly sewer rental bill.  </a:t>
            </a:r>
          </a:p>
          <a:p>
            <a:pPr lvl="2"/>
            <a:r>
              <a:rPr lang="en-US" dirty="0" smtClean="0"/>
              <a:t>The first component is the minimum quarterly service charge per </a:t>
            </a:r>
            <a:r>
              <a:rPr lang="en-US" dirty="0" err="1" smtClean="0"/>
              <a:t>edu</a:t>
            </a:r>
            <a:r>
              <a:rPr lang="en-US" dirty="0" smtClean="0"/>
              <a:t>.  This is a flat rate that is currently $45.00 per EDU.  The service charge is multiplied by the number of </a:t>
            </a:r>
            <a:r>
              <a:rPr lang="en-US" dirty="0" err="1" smtClean="0"/>
              <a:t>EDUs</a:t>
            </a:r>
            <a:r>
              <a:rPr lang="en-US" dirty="0" smtClean="0"/>
              <a:t> assigned to the property.  This is solely based upon the number of </a:t>
            </a:r>
            <a:r>
              <a:rPr lang="en-US" dirty="0" err="1" smtClean="0"/>
              <a:t>EDUs</a:t>
            </a:r>
            <a:r>
              <a:rPr lang="en-US" dirty="0" smtClean="0"/>
              <a:t>.  </a:t>
            </a:r>
          </a:p>
          <a:p>
            <a:pPr lvl="2"/>
            <a:r>
              <a:rPr lang="en-US" dirty="0" smtClean="0"/>
              <a:t>The second component of the quarterly sewer bill is the usage component.  This is based upon the total water consumption </a:t>
            </a:r>
            <a:r>
              <a:rPr lang="en-US" dirty="0" smtClean="0"/>
              <a:t> </a:t>
            </a:r>
            <a:r>
              <a:rPr lang="en-US" dirty="0" smtClean="0"/>
              <a:t>for a quarter and charged at a rate of $3.30 per 1,000 gallons.  This component could change every </a:t>
            </a:r>
            <a:r>
              <a:rPr lang="en-US" dirty="0" smtClean="0"/>
              <a:t>quarter </a:t>
            </a:r>
            <a:r>
              <a:rPr lang="en-US" dirty="0" smtClean="0"/>
              <a:t>depending upon your actual usage.</a:t>
            </a:r>
          </a:p>
          <a:p>
            <a:pPr lvl="1"/>
            <a:r>
              <a:rPr lang="en-US" dirty="0" smtClean="0"/>
              <a:t>The above quarterly sewer rental charges are based upon the current schedule of billing charges.</a:t>
            </a:r>
          </a:p>
          <a:p>
            <a:pPr lvl="1">
              <a:buNone/>
            </a:pPr>
            <a:endParaRPr lang="en-US" dirty="0" smtClean="0"/>
          </a:p>
          <a:p>
            <a:pPr lvl="0"/>
            <a:r>
              <a:rPr lang="en-US" dirty="0" smtClean="0"/>
              <a:t>When will my new quarterly sewer rental charges change?</a:t>
            </a:r>
          </a:p>
          <a:p>
            <a:pPr lvl="1"/>
            <a:r>
              <a:rPr lang="en-US" dirty="0" smtClean="0"/>
              <a:t>The quarterly sewer rental charges will be effective on January 1, 2019.</a:t>
            </a:r>
            <a:endParaRPr lang="en-US" sz="2000" dirty="0" smtClean="0"/>
          </a:p>
          <a:p>
            <a:pPr lvl="1"/>
            <a:r>
              <a:rPr lang="en-US" dirty="0" smtClean="0"/>
              <a:t>This </a:t>
            </a:r>
            <a:r>
              <a:rPr lang="en-US" dirty="0" smtClean="0"/>
              <a:t>will </a:t>
            </a:r>
            <a:r>
              <a:rPr lang="en-US" dirty="0" smtClean="0"/>
              <a:t>only affect the minimum service charge that will be adjusted for the new number of EDUs.  The consumptive </a:t>
            </a:r>
            <a:r>
              <a:rPr lang="en-US" dirty="0" smtClean="0"/>
              <a:t>formula portion </a:t>
            </a:r>
            <a:r>
              <a:rPr lang="en-US" dirty="0" smtClean="0"/>
              <a:t>of the quarterly sewer rental invoice </a:t>
            </a:r>
            <a:r>
              <a:rPr lang="en-US" dirty="0" smtClean="0"/>
              <a:t>has not been changed.</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Account Questions</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sz="2800" dirty="0" smtClean="0"/>
              <a:t>How can I discuss my individual account and have any individual questions answered?</a:t>
            </a:r>
            <a:endParaRPr lang="en-US" sz="2400" dirty="0" smtClean="0"/>
          </a:p>
          <a:p>
            <a:pPr lvl="1"/>
            <a:r>
              <a:rPr lang="en-US" dirty="0" smtClean="0"/>
              <a:t>Each customer is encouraged to meet individually with the Authority Staff and Engineer.  This can be coordinated through the Authority office.  </a:t>
            </a:r>
            <a:r>
              <a:rPr lang="en-US" dirty="0" smtClean="0"/>
              <a:t>Please email Stephen Clark, Executive Director at </a:t>
            </a:r>
            <a:r>
              <a:rPr lang="en-US" dirty="0" smtClean="0">
                <a:hlinkClick r:id="rId2"/>
              </a:rPr>
              <a:t>sclark@conshohockensa.com</a:t>
            </a:r>
            <a:r>
              <a:rPr lang="en-US" dirty="0" smtClean="0"/>
              <a:t> to </a:t>
            </a:r>
            <a:r>
              <a:rPr lang="en-US" dirty="0" smtClean="0"/>
              <a:t>schedule an appointment.</a:t>
            </a:r>
          </a:p>
          <a:p>
            <a:pPr lvl="1"/>
            <a:endParaRPr lang="en-US" dirty="0" smtClean="0"/>
          </a:p>
          <a:p>
            <a:r>
              <a:rPr lang="en-US" dirty="0" smtClean="0"/>
              <a:t>How Can a Customer Set Up a Payment Plan?</a:t>
            </a:r>
            <a:endParaRPr lang="en-US" sz="2200" dirty="0" smtClean="0"/>
          </a:p>
          <a:p>
            <a:pPr lvl="1"/>
            <a:r>
              <a:rPr lang="en-US" dirty="0" smtClean="0"/>
              <a:t>Each customer is encouraged to meet individually with the Authority Staff  to discuss a payment plan and payment schedule.  This can be coordinated through the Authority office. </a:t>
            </a:r>
            <a:r>
              <a:rPr lang="en-US" dirty="0" smtClean="0"/>
              <a:t>Please email Stephen Clark, Executive Director at </a:t>
            </a:r>
            <a:r>
              <a:rPr lang="en-US" dirty="0" smtClean="0">
                <a:hlinkClick r:id="rId2"/>
              </a:rPr>
              <a:t>sclark@conshohockensa.com</a:t>
            </a:r>
            <a:r>
              <a:rPr lang="en-US" dirty="0" smtClean="0"/>
              <a:t> to schedule an appointment.</a:t>
            </a:r>
            <a:endParaRPr lang="en-US" sz="2200" dirty="0" smtClean="0"/>
          </a:p>
          <a:p>
            <a:pPr lvl="1"/>
            <a:endParaRPr lang="en-US"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00200"/>
            <a:ext cx="7772400" cy="1143000"/>
          </a:xfrm>
        </p:spPr>
        <p:txBody>
          <a:bodyPr>
            <a:normAutofit/>
          </a:bodyPr>
          <a:lstStyle/>
          <a:p>
            <a:pPr algn="ctr"/>
            <a:r>
              <a:rPr lang="en-US" cap="all" dirty="0" smtClean="0"/>
              <a:t>Questions </a:t>
            </a:r>
            <a:r>
              <a:rPr lang="en-US" cap="all" dirty="0" smtClean="0"/>
              <a:t>?</a:t>
            </a:r>
            <a:endParaRPr lang="en-US" cap="al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all" dirty="0" smtClean="0"/>
              <a:t>Introduction and Purpose of Meeting</a:t>
            </a:r>
            <a:endParaRPr lang="en-US" cap="all" dirty="0"/>
          </a:p>
        </p:txBody>
      </p:sp>
      <p:sp>
        <p:nvSpPr>
          <p:cNvPr id="3" name="Content Placeholder 2"/>
          <p:cNvSpPr>
            <a:spLocks noGrp="1"/>
          </p:cNvSpPr>
          <p:nvPr>
            <p:ph sz="quarter" idx="1"/>
          </p:nvPr>
        </p:nvSpPr>
        <p:spPr/>
        <p:txBody>
          <a:bodyPr>
            <a:normAutofit fontScale="92500"/>
          </a:bodyPr>
          <a:lstStyle/>
          <a:p>
            <a:r>
              <a:rPr lang="en-US" dirty="0" smtClean="0"/>
              <a:t>Format of Meeting</a:t>
            </a:r>
          </a:p>
          <a:p>
            <a:r>
              <a:rPr lang="en-US" dirty="0" smtClean="0"/>
              <a:t>Explanation of the purpose for </a:t>
            </a:r>
            <a:r>
              <a:rPr lang="en-US" dirty="0" smtClean="0"/>
              <a:t>the </a:t>
            </a:r>
            <a:r>
              <a:rPr lang="en-US" dirty="0" smtClean="0"/>
              <a:t>of capacity evaluation</a:t>
            </a:r>
          </a:p>
          <a:p>
            <a:r>
              <a:rPr lang="en-US" dirty="0" smtClean="0"/>
              <a:t>Explanation of why the capacity evaluation was done</a:t>
            </a:r>
          </a:p>
          <a:p>
            <a:r>
              <a:rPr lang="en-US" dirty="0" smtClean="0"/>
              <a:t>Explanation of how </a:t>
            </a:r>
            <a:r>
              <a:rPr lang="en-US" dirty="0" smtClean="0"/>
              <a:t>the </a:t>
            </a:r>
            <a:r>
              <a:rPr lang="en-US" dirty="0" smtClean="0"/>
              <a:t>capacity evaluation was performed</a:t>
            </a:r>
          </a:p>
          <a:p>
            <a:r>
              <a:rPr lang="en-US" dirty="0" smtClean="0"/>
              <a:t>Explanation of the financial impacts to existing customers</a:t>
            </a:r>
          </a:p>
          <a:p>
            <a:r>
              <a:rPr lang="en-US" dirty="0" smtClean="0"/>
              <a:t>Explanation of the implementation timeline and payment plan options to the customers</a:t>
            </a:r>
          </a:p>
          <a:p>
            <a:r>
              <a:rPr lang="en-US" dirty="0" smtClean="0"/>
              <a:t>Provide answers to anticipated </a:t>
            </a:r>
            <a:r>
              <a:rPr lang="en-US" dirty="0" smtClean="0"/>
              <a:t>questions</a:t>
            </a:r>
          </a:p>
          <a:p>
            <a:r>
              <a:rPr lang="en-US" dirty="0" smtClean="0"/>
              <a:t>Schedule individual meetings to review individual accounts</a:t>
            </a:r>
            <a:endParaRPr lang="en-US" dirty="0" smtClean="0"/>
          </a:p>
          <a:p>
            <a:r>
              <a:rPr lang="en-US" dirty="0" smtClean="0"/>
              <a:t>Time for Questions and Answers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Background</a:t>
            </a:r>
            <a:endParaRPr lang="en-US" cap="all" dirty="0"/>
          </a:p>
        </p:txBody>
      </p:sp>
      <p:sp>
        <p:nvSpPr>
          <p:cNvPr id="3" name="Content Placeholder 2"/>
          <p:cNvSpPr>
            <a:spLocks noGrp="1"/>
          </p:cNvSpPr>
          <p:nvPr>
            <p:ph sz="quarter" idx="1"/>
          </p:nvPr>
        </p:nvSpPr>
        <p:spPr/>
        <p:txBody>
          <a:bodyPr>
            <a:normAutofit fontScale="77500" lnSpcReduction="20000"/>
          </a:bodyPr>
          <a:lstStyle/>
          <a:p>
            <a:r>
              <a:rPr lang="en-US" dirty="0" smtClean="0"/>
              <a:t>Review of Non-Residential Accounts</a:t>
            </a:r>
          </a:p>
          <a:p>
            <a:pPr lvl="1"/>
            <a:r>
              <a:rPr lang="en-US" dirty="0" smtClean="0"/>
              <a:t>The Authority has reviewed all non-residential customer accounts to ensure that they have purchased the capacity that they are currently using.</a:t>
            </a:r>
          </a:p>
          <a:p>
            <a:pPr>
              <a:buNone/>
            </a:pPr>
            <a:endParaRPr lang="en-US" dirty="0" smtClean="0"/>
          </a:p>
          <a:p>
            <a:r>
              <a:rPr lang="en-US" dirty="0" smtClean="0"/>
              <a:t>Why Is The Authority Doing This Now?</a:t>
            </a:r>
          </a:p>
          <a:p>
            <a:pPr lvl="1"/>
            <a:r>
              <a:rPr lang="en-US" dirty="0" smtClean="0"/>
              <a:t>To ensure all Authority customers are being treated equally  and that </a:t>
            </a:r>
            <a:r>
              <a:rPr lang="en-US" dirty="0" smtClean="0"/>
              <a:t>other </a:t>
            </a:r>
            <a:r>
              <a:rPr lang="en-US" dirty="0" smtClean="0"/>
              <a:t>customers are not </a:t>
            </a:r>
            <a:r>
              <a:rPr lang="en-US" dirty="0" smtClean="0"/>
              <a:t>unintentionally subsidizing some non-residential </a:t>
            </a:r>
            <a:r>
              <a:rPr lang="en-US" dirty="0" smtClean="0"/>
              <a:t>customers.</a:t>
            </a:r>
          </a:p>
          <a:p>
            <a:pPr lvl="1">
              <a:buNone/>
            </a:pPr>
            <a:endParaRPr lang="en-US" dirty="0" smtClean="0"/>
          </a:p>
          <a:p>
            <a:r>
              <a:rPr lang="en-US" dirty="0" smtClean="0"/>
              <a:t>How Is This Being Done?</a:t>
            </a:r>
          </a:p>
          <a:p>
            <a:pPr lvl="1"/>
            <a:r>
              <a:rPr lang="en-US" dirty="0" smtClean="0"/>
              <a:t>The Authority Engineer has reviewed at least the last four quarters of water consumption to determine the maximum quarterly usage in terms of </a:t>
            </a:r>
            <a:r>
              <a:rPr lang="en-US" dirty="0" err="1" smtClean="0"/>
              <a:t>EDUs</a:t>
            </a:r>
            <a:r>
              <a:rPr lang="en-US" dirty="0" smtClean="0"/>
              <a:t>.</a:t>
            </a:r>
          </a:p>
          <a:p>
            <a:pPr lvl="1"/>
            <a:r>
              <a:rPr lang="en-US" dirty="0" smtClean="0"/>
              <a:t>The Authority Engineer compared the current maximum quarterly usage to the amount of capacity that is owned by the property to determine if additional </a:t>
            </a:r>
            <a:r>
              <a:rPr lang="en-US" dirty="0" err="1" smtClean="0"/>
              <a:t>EDUs</a:t>
            </a:r>
            <a:r>
              <a:rPr lang="en-US" dirty="0" smtClean="0"/>
              <a:t> needed to be purchased.</a:t>
            </a:r>
          </a:p>
          <a:p>
            <a:pPr lvl="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Definition of an </a:t>
            </a:r>
            <a:r>
              <a:rPr lang="en-US" cap="all" dirty="0" err="1" smtClean="0"/>
              <a:t>edu</a:t>
            </a:r>
            <a:endParaRPr lang="en-US" dirty="0"/>
          </a:p>
        </p:txBody>
      </p:sp>
      <p:sp>
        <p:nvSpPr>
          <p:cNvPr id="3" name="Content Placeholder 2"/>
          <p:cNvSpPr>
            <a:spLocks noGrp="1"/>
          </p:cNvSpPr>
          <p:nvPr>
            <p:ph sz="quarter" idx="1"/>
          </p:nvPr>
        </p:nvSpPr>
        <p:spPr/>
        <p:txBody>
          <a:bodyPr/>
          <a:lstStyle/>
          <a:p>
            <a:pPr lvl="1">
              <a:buNone/>
            </a:pPr>
            <a:endParaRPr lang="en-US" dirty="0" smtClean="0"/>
          </a:p>
          <a:p>
            <a:r>
              <a:rPr lang="en-US" dirty="0" smtClean="0"/>
              <a:t>What Is An EDU?</a:t>
            </a:r>
          </a:p>
          <a:p>
            <a:pPr lvl="1"/>
            <a:r>
              <a:rPr lang="en-US" dirty="0" smtClean="0"/>
              <a:t>Equivalent Dwelling Unit</a:t>
            </a:r>
          </a:p>
          <a:p>
            <a:pPr lvl="2"/>
            <a:r>
              <a:rPr lang="en-US" dirty="0" smtClean="0"/>
              <a:t>Water and Sewer industry term that is utilized to compare non-residential customer usage of the public sanitary sewer system to an average residential customer’s usage to allow for an equitable method of billing for capacity and usage.</a:t>
            </a:r>
          </a:p>
          <a:p>
            <a:pPr lvl="1"/>
            <a:r>
              <a:rPr lang="en-US" dirty="0" smtClean="0"/>
              <a:t>One EDU equals 262.5 </a:t>
            </a:r>
            <a:r>
              <a:rPr lang="en-US" dirty="0" err="1" smtClean="0"/>
              <a:t>gpd</a:t>
            </a:r>
            <a:r>
              <a:rPr lang="en-US" dirty="0" smtClean="0"/>
              <a:t> of water usage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Calculation of </a:t>
            </a:r>
            <a:r>
              <a:rPr lang="en-US" cap="all" dirty="0" err="1" smtClean="0"/>
              <a:t>edus</a:t>
            </a:r>
            <a:endParaRPr lang="en-US" dirty="0"/>
          </a:p>
        </p:txBody>
      </p:sp>
      <p:sp>
        <p:nvSpPr>
          <p:cNvPr id="3" name="Content Placeholder 2"/>
          <p:cNvSpPr>
            <a:spLocks noGrp="1"/>
          </p:cNvSpPr>
          <p:nvPr>
            <p:ph sz="quarter" idx="1"/>
          </p:nvPr>
        </p:nvSpPr>
        <p:spPr/>
        <p:txBody>
          <a:bodyPr/>
          <a:lstStyle/>
          <a:p>
            <a:r>
              <a:rPr lang="en-US" dirty="0" smtClean="0"/>
              <a:t>How Are </a:t>
            </a:r>
            <a:r>
              <a:rPr lang="en-US" dirty="0" err="1" smtClean="0"/>
              <a:t>EDUs</a:t>
            </a:r>
            <a:r>
              <a:rPr lang="en-US" dirty="0" smtClean="0"/>
              <a:t> Calculated?</a:t>
            </a:r>
          </a:p>
          <a:p>
            <a:pPr lvl="1"/>
            <a:r>
              <a:rPr lang="en-US" dirty="0" smtClean="0"/>
              <a:t>The total water consumption for one quarter is divided by the number of days in  the quarter to determine the average daily flow for the quarter.</a:t>
            </a:r>
          </a:p>
          <a:p>
            <a:pPr lvl="1"/>
            <a:r>
              <a:rPr lang="en-US" dirty="0" smtClean="0"/>
              <a:t>The quarterly average daily flow is then divided by 262.5 </a:t>
            </a:r>
            <a:r>
              <a:rPr lang="en-US" dirty="0" err="1" smtClean="0"/>
              <a:t>gpd</a:t>
            </a:r>
            <a:r>
              <a:rPr lang="en-US" dirty="0" smtClean="0"/>
              <a:t> per </a:t>
            </a:r>
            <a:r>
              <a:rPr lang="en-US" dirty="0" err="1" smtClean="0"/>
              <a:t>edu</a:t>
            </a:r>
            <a:r>
              <a:rPr lang="en-US" dirty="0" smtClean="0"/>
              <a:t> to determine the number of </a:t>
            </a:r>
            <a:r>
              <a:rPr lang="en-US" dirty="0" err="1" smtClean="0"/>
              <a:t>EDUs</a:t>
            </a:r>
            <a:r>
              <a:rPr lang="en-US" dirty="0" smtClean="0"/>
              <a:t>.</a:t>
            </a:r>
          </a:p>
          <a:p>
            <a:pPr lvl="1"/>
            <a:r>
              <a:rPr lang="en-US" dirty="0" smtClean="0"/>
              <a:t>The number of </a:t>
            </a:r>
            <a:r>
              <a:rPr lang="en-US" dirty="0" err="1" smtClean="0"/>
              <a:t>EDUs</a:t>
            </a:r>
            <a:r>
              <a:rPr lang="en-US" dirty="0" smtClean="0"/>
              <a:t> (over 0.1 </a:t>
            </a:r>
            <a:r>
              <a:rPr lang="en-US" dirty="0" err="1" smtClean="0"/>
              <a:t>EDUs</a:t>
            </a:r>
            <a:r>
              <a:rPr lang="en-US" dirty="0" smtClean="0"/>
              <a:t>) is rounded up to the next higher whole EDU. </a:t>
            </a:r>
          </a:p>
          <a:p>
            <a:pPr lvl="1">
              <a:buNone/>
            </a:pPr>
            <a:r>
              <a:rPr lang="en-US" dirty="0" smtClean="0"/>
              <a:t>	For Example:</a:t>
            </a:r>
          </a:p>
          <a:p>
            <a:pPr lvl="2"/>
            <a:r>
              <a:rPr lang="en-US" dirty="0" smtClean="0"/>
              <a:t>5.08 </a:t>
            </a:r>
            <a:r>
              <a:rPr lang="en-US" dirty="0" err="1" smtClean="0"/>
              <a:t>EDUs</a:t>
            </a:r>
            <a:r>
              <a:rPr lang="en-US" dirty="0" smtClean="0"/>
              <a:t> is equal to 5 </a:t>
            </a:r>
            <a:r>
              <a:rPr lang="en-US" dirty="0" err="1" smtClean="0"/>
              <a:t>EDUs</a:t>
            </a:r>
            <a:endParaRPr lang="en-US" dirty="0" smtClean="0"/>
          </a:p>
          <a:p>
            <a:pPr lvl="2"/>
            <a:r>
              <a:rPr lang="en-US" dirty="0" smtClean="0"/>
              <a:t>5.11 </a:t>
            </a:r>
            <a:r>
              <a:rPr lang="en-US" dirty="0" err="1" smtClean="0"/>
              <a:t>EDUs</a:t>
            </a:r>
            <a:r>
              <a:rPr lang="en-US" dirty="0" smtClean="0"/>
              <a:t> is equal to 6 </a:t>
            </a:r>
            <a:r>
              <a:rPr lang="en-US" dirty="0" err="1" smtClean="0"/>
              <a:t>EDUs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EDU Capacity</a:t>
            </a:r>
            <a:endParaRPr lang="en-US" dirty="0"/>
          </a:p>
        </p:txBody>
      </p:sp>
      <p:sp>
        <p:nvSpPr>
          <p:cNvPr id="3" name="Content Placeholder 2"/>
          <p:cNvSpPr>
            <a:spLocks noGrp="1"/>
          </p:cNvSpPr>
          <p:nvPr>
            <p:ph sz="quarter" idx="1"/>
          </p:nvPr>
        </p:nvSpPr>
        <p:spPr/>
        <p:txBody>
          <a:bodyPr/>
          <a:lstStyle/>
          <a:p>
            <a:r>
              <a:rPr lang="en-US" dirty="0" smtClean="0"/>
              <a:t>When I Purchase an EDU, What Am I Getting?</a:t>
            </a:r>
          </a:p>
          <a:p>
            <a:pPr lvl="1"/>
            <a:r>
              <a:rPr lang="en-US" dirty="0" smtClean="0"/>
              <a:t>Permanent treatment capacity in the </a:t>
            </a:r>
            <a:r>
              <a:rPr lang="en-US" dirty="0" err="1" smtClean="0"/>
              <a:t>WWTP</a:t>
            </a:r>
            <a:r>
              <a:rPr lang="en-US" dirty="0" smtClean="0"/>
              <a:t> and conveyance capacity in the sanitary sewer collection system.</a:t>
            </a:r>
          </a:p>
          <a:p>
            <a:pPr lvl="1"/>
            <a:r>
              <a:rPr lang="en-US" dirty="0" smtClean="0"/>
              <a:t>Capacity allocation is an asset of the property and remains with the property.</a:t>
            </a:r>
          </a:p>
          <a:p>
            <a:pPr lvl="1">
              <a:buNone/>
            </a:pPr>
            <a:endParaRPr lang="en-US" dirty="0" smtClean="0"/>
          </a:p>
          <a:p>
            <a:r>
              <a:rPr lang="en-US" dirty="0" smtClean="0"/>
              <a:t>Why Do I Need to Purchase Additional </a:t>
            </a:r>
            <a:r>
              <a:rPr lang="en-US" dirty="0" err="1" smtClean="0"/>
              <a:t>EDUs</a:t>
            </a:r>
            <a:r>
              <a:rPr lang="en-US" dirty="0" smtClean="0"/>
              <a:t>?</a:t>
            </a:r>
          </a:p>
          <a:p>
            <a:pPr lvl="1"/>
            <a:r>
              <a:rPr lang="en-US" dirty="0" smtClean="0"/>
              <a:t>Because the customer is currently utilizing this capacity, and the Authority needs to continue to allocate and reserve this capacity for continued future 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EDU Usage and Cost</a:t>
            </a:r>
            <a:endParaRPr lang="en-US" cap="all" dirty="0"/>
          </a:p>
        </p:txBody>
      </p:sp>
      <p:sp>
        <p:nvSpPr>
          <p:cNvPr id="3" name="Content Placeholder 2"/>
          <p:cNvSpPr>
            <a:spLocks noGrp="1"/>
          </p:cNvSpPr>
          <p:nvPr>
            <p:ph sz="quarter" idx="1"/>
          </p:nvPr>
        </p:nvSpPr>
        <p:spPr/>
        <p:txBody>
          <a:bodyPr>
            <a:normAutofit fontScale="85000" lnSpcReduction="20000"/>
          </a:bodyPr>
          <a:lstStyle/>
          <a:p>
            <a:r>
              <a:rPr lang="en-US" dirty="0" smtClean="0"/>
              <a:t>Why Are </a:t>
            </a:r>
            <a:r>
              <a:rPr lang="en-US" dirty="0" err="1" smtClean="0"/>
              <a:t>EDUs</a:t>
            </a:r>
            <a:r>
              <a:rPr lang="en-US" dirty="0" smtClean="0"/>
              <a:t> Based Upon Maximum Quarterly Usage?</a:t>
            </a:r>
          </a:p>
          <a:p>
            <a:pPr lvl="1"/>
            <a:r>
              <a:rPr lang="en-US" dirty="0" smtClean="0"/>
              <a:t>Because the Authority needs to reserve this capacity for the peak usage period over the entire </a:t>
            </a:r>
            <a:r>
              <a:rPr lang="en-US" dirty="0" smtClean="0"/>
              <a:t>year. </a:t>
            </a:r>
            <a:r>
              <a:rPr lang="en-US" dirty="0" smtClean="0"/>
              <a:t>This is especially true for customers with peak seasonal usage.</a:t>
            </a:r>
          </a:p>
          <a:p>
            <a:pPr lvl="1">
              <a:buNone/>
            </a:pPr>
            <a:endParaRPr lang="en-US" dirty="0" smtClean="0"/>
          </a:p>
          <a:p>
            <a:r>
              <a:rPr lang="en-US" dirty="0" smtClean="0"/>
              <a:t>How Much Does an EDU Cost?</a:t>
            </a:r>
          </a:p>
          <a:p>
            <a:pPr lvl="1"/>
            <a:r>
              <a:rPr lang="en-US" dirty="0" smtClean="0"/>
              <a:t>$5,600.00 per EDU</a:t>
            </a:r>
          </a:p>
          <a:p>
            <a:pPr lvl="1">
              <a:buNone/>
            </a:pPr>
            <a:endParaRPr lang="en-US" dirty="0" smtClean="0"/>
          </a:p>
          <a:p>
            <a:r>
              <a:rPr lang="en-US" dirty="0" smtClean="0"/>
              <a:t>How was the Cost of an EDU Calculated?</a:t>
            </a:r>
          </a:p>
          <a:p>
            <a:pPr lvl="1"/>
            <a:r>
              <a:rPr lang="en-US" dirty="0" smtClean="0"/>
              <a:t>The cost of the EDU is calculated in accordance with the current tapping fee law. This takes into account construction costs of the treatment facilities and the construction costs of the conveyance facilities. The construction costs which are separately accounted for </a:t>
            </a:r>
            <a:r>
              <a:rPr lang="en-US" dirty="0" smtClean="0"/>
              <a:t>and are </a:t>
            </a:r>
            <a:r>
              <a:rPr lang="en-US" dirty="0" smtClean="0"/>
              <a:t>divided by the capacity of the </a:t>
            </a:r>
            <a:r>
              <a:rPr lang="en-US" dirty="0" smtClean="0"/>
              <a:t>facilities on a per gallon per day basis.  This dollar per gallon per day is then multiplied by 262.5 gpd /edu.  EDUs are only sold on a whole number basis.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Implementation and Timeline</a:t>
            </a:r>
            <a:endParaRPr lang="en-US" cap="all" dirty="0"/>
          </a:p>
        </p:txBody>
      </p:sp>
      <p:sp>
        <p:nvSpPr>
          <p:cNvPr id="3" name="Content Placeholder 2"/>
          <p:cNvSpPr>
            <a:spLocks noGrp="1"/>
          </p:cNvSpPr>
          <p:nvPr>
            <p:ph sz="quarter" idx="1"/>
          </p:nvPr>
        </p:nvSpPr>
        <p:spPr/>
        <p:txBody>
          <a:bodyPr>
            <a:normAutofit fontScale="85000" lnSpcReduction="20000"/>
          </a:bodyPr>
          <a:lstStyle/>
          <a:p>
            <a:r>
              <a:rPr lang="en-US" dirty="0" smtClean="0"/>
              <a:t>When Will This Go Into Effect?</a:t>
            </a:r>
          </a:p>
          <a:p>
            <a:pPr lvl="1"/>
            <a:r>
              <a:rPr lang="en-US" dirty="0" smtClean="0"/>
              <a:t>This will be effective January 1, 2019</a:t>
            </a:r>
          </a:p>
          <a:p>
            <a:pPr lvl="1">
              <a:buNone/>
            </a:pPr>
            <a:endParaRPr lang="en-US" dirty="0" smtClean="0"/>
          </a:p>
          <a:p>
            <a:r>
              <a:rPr lang="en-US" dirty="0" smtClean="0"/>
              <a:t>Does The Authority Offer a Payment Plan?</a:t>
            </a:r>
          </a:p>
          <a:p>
            <a:pPr lvl="1"/>
            <a:r>
              <a:rPr lang="en-US" dirty="0" smtClean="0"/>
              <a:t>The Authority will be offering a two year payment plan with no interest.</a:t>
            </a:r>
          </a:p>
          <a:p>
            <a:pPr lvl="1"/>
            <a:r>
              <a:rPr lang="en-US" dirty="0" smtClean="0"/>
              <a:t>The customer will need to sign a payment plan agreement with the Authority that will define the terms and payment schedule.</a:t>
            </a:r>
          </a:p>
          <a:p>
            <a:pPr lvl="1"/>
            <a:r>
              <a:rPr lang="en-US" dirty="0" smtClean="0"/>
              <a:t>The customer can pay off the tapping fee charges prior to the termination of the payment plan.</a:t>
            </a:r>
          </a:p>
          <a:p>
            <a:pPr lvl="1"/>
            <a:r>
              <a:rPr lang="en-US" dirty="0" smtClean="0"/>
              <a:t>The customer can also present any hardship case to the Authority Board for additional consideration. The case should be presented to the Authority staff first so that the Board can be provided the information prior to the Board meeting. All customers are invited to attend any public Authority Board meeting.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Impacts to existing customers</a:t>
            </a:r>
            <a:endParaRPr lang="en-US" cap="all" dirty="0"/>
          </a:p>
        </p:txBody>
      </p:sp>
      <p:sp>
        <p:nvSpPr>
          <p:cNvPr id="3" name="Content Placeholder 2"/>
          <p:cNvSpPr>
            <a:spLocks noGrp="1"/>
          </p:cNvSpPr>
          <p:nvPr>
            <p:ph sz="quarter" idx="1"/>
          </p:nvPr>
        </p:nvSpPr>
        <p:spPr/>
        <p:txBody>
          <a:bodyPr>
            <a:normAutofit fontScale="92500" lnSpcReduction="20000"/>
          </a:bodyPr>
          <a:lstStyle/>
          <a:p>
            <a:pPr lvl="1">
              <a:buNone/>
            </a:pPr>
            <a:endParaRPr lang="en-US" dirty="0" smtClean="0"/>
          </a:p>
          <a:p>
            <a:r>
              <a:rPr lang="en-US" dirty="0" smtClean="0"/>
              <a:t>What can I do if I had a leak, and it caused an excessively high quarter?</a:t>
            </a:r>
          </a:p>
          <a:p>
            <a:pPr lvl="1"/>
            <a:r>
              <a:rPr lang="en-US" dirty="0" smtClean="0"/>
              <a:t>A customer can approach the Authority with documentation of the leak and the repair and ask for reconsideration of the EDU calculation.</a:t>
            </a:r>
          </a:p>
          <a:p>
            <a:pPr lvl="1">
              <a:buNone/>
            </a:pPr>
            <a:endParaRPr lang="en-US" dirty="0" smtClean="0"/>
          </a:p>
          <a:p>
            <a:r>
              <a:rPr lang="en-US" dirty="0" smtClean="0"/>
              <a:t>Will the required capacity be recalculated in the future?</a:t>
            </a:r>
          </a:p>
          <a:p>
            <a:pPr lvl="1"/>
            <a:r>
              <a:rPr lang="en-US" dirty="0" smtClean="0"/>
              <a:t>The Authority will continue to review water records on a regular basis moving forward. There is no set duration between evaluations, but it will most likely be conducted every two years. The Authority, however, may do so more or less frequently based upon changes in circumstances or uses of the facility.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133</TotalTime>
  <Words>1112</Words>
  <Application>Microsoft Office PowerPoint</Application>
  <PresentationFormat>On-screen Show (4:3)</PresentationFormat>
  <Paragraphs>88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Non-Residential Customer Non- Residential - Capacity Evaluation Borough of Conshohocken Authority Customer Informational Meeting</vt:lpstr>
      <vt:lpstr>Introduction and Purpose of Meeting</vt:lpstr>
      <vt:lpstr>Background</vt:lpstr>
      <vt:lpstr>Definition of an edu</vt:lpstr>
      <vt:lpstr>Calculation of edus</vt:lpstr>
      <vt:lpstr>EDU Capacity</vt:lpstr>
      <vt:lpstr>EDU Usage and Cost</vt:lpstr>
      <vt:lpstr>Implementation and Timeline</vt:lpstr>
      <vt:lpstr>Impacts to existing customers</vt:lpstr>
      <vt:lpstr>Impacts to existing customers</vt:lpstr>
      <vt:lpstr>Individual Account Questions</vt:lpstr>
      <vt:lpstr>Questions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Non-Residential Borough of Conshohocken Authority Customer Informational Meeting</dc:title>
  <dc:creator>cruble</dc:creator>
  <cp:lastModifiedBy>febert</cp:lastModifiedBy>
  <cp:revision>19</cp:revision>
  <dcterms:created xsi:type="dcterms:W3CDTF">2018-06-19T18:34:08Z</dcterms:created>
  <dcterms:modified xsi:type="dcterms:W3CDTF">2018-06-19T21:47:41Z</dcterms:modified>
</cp:coreProperties>
</file>